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801350" cy="9001125"/>
  <p:notesSz cx="6858000" cy="9144000"/>
  <p:defaultTextStyle>
    <a:defPPr>
      <a:defRPr lang="ja-JP"/>
    </a:defPPr>
    <a:lvl1pPr marL="0" algn="l" defTabSz="1131570" rtl="0" eaLnBrk="1" latinLnBrk="0" hangingPunct="1">
      <a:defRPr kumimoji="1" sz="2200" kern="1200">
        <a:solidFill>
          <a:schemeClr val="tx1"/>
        </a:solidFill>
        <a:latin typeface="+mn-lt"/>
        <a:ea typeface="+mn-ea"/>
        <a:cs typeface="+mn-cs"/>
      </a:defRPr>
    </a:lvl1pPr>
    <a:lvl2pPr marL="565785" algn="l" defTabSz="1131570" rtl="0" eaLnBrk="1" latinLnBrk="0" hangingPunct="1">
      <a:defRPr kumimoji="1" sz="2200" kern="1200">
        <a:solidFill>
          <a:schemeClr val="tx1"/>
        </a:solidFill>
        <a:latin typeface="+mn-lt"/>
        <a:ea typeface="+mn-ea"/>
        <a:cs typeface="+mn-cs"/>
      </a:defRPr>
    </a:lvl2pPr>
    <a:lvl3pPr marL="1131570" algn="l" defTabSz="1131570" rtl="0" eaLnBrk="1" latinLnBrk="0" hangingPunct="1">
      <a:defRPr kumimoji="1" sz="2200" kern="1200">
        <a:solidFill>
          <a:schemeClr val="tx1"/>
        </a:solidFill>
        <a:latin typeface="+mn-lt"/>
        <a:ea typeface="+mn-ea"/>
        <a:cs typeface="+mn-cs"/>
      </a:defRPr>
    </a:lvl3pPr>
    <a:lvl4pPr marL="1697355" algn="l" defTabSz="1131570" rtl="0" eaLnBrk="1" latinLnBrk="0" hangingPunct="1">
      <a:defRPr kumimoji="1" sz="2200" kern="1200">
        <a:solidFill>
          <a:schemeClr val="tx1"/>
        </a:solidFill>
        <a:latin typeface="+mn-lt"/>
        <a:ea typeface="+mn-ea"/>
        <a:cs typeface="+mn-cs"/>
      </a:defRPr>
    </a:lvl4pPr>
    <a:lvl5pPr marL="2263140" algn="l" defTabSz="1131570" rtl="0" eaLnBrk="1" latinLnBrk="0" hangingPunct="1">
      <a:defRPr kumimoji="1" sz="2200" kern="1200">
        <a:solidFill>
          <a:schemeClr val="tx1"/>
        </a:solidFill>
        <a:latin typeface="+mn-lt"/>
        <a:ea typeface="+mn-ea"/>
        <a:cs typeface="+mn-cs"/>
      </a:defRPr>
    </a:lvl5pPr>
    <a:lvl6pPr marL="2828925" algn="l" defTabSz="1131570" rtl="0" eaLnBrk="1" latinLnBrk="0" hangingPunct="1">
      <a:defRPr kumimoji="1" sz="2200" kern="1200">
        <a:solidFill>
          <a:schemeClr val="tx1"/>
        </a:solidFill>
        <a:latin typeface="+mn-lt"/>
        <a:ea typeface="+mn-ea"/>
        <a:cs typeface="+mn-cs"/>
      </a:defRPr>
    </a:lvl6pPr>
    <a:lvl7pPr marL="3394710" algn="l" defTabSz="1131570" rtl="0" eaLnBrk="1" latinLnBrk="0" hangingPunct="1">
      <a:defRPr kumimoji="1" sz="2200" kern="1200">
        <a:solidFill>
          <a:schemeClr val="tx1"/>
        </a:solidFill>
        <a:latin typeface="+mn-lt"/>
        <a:ea typeface="+mn-ea"/>
        <a:cs typeface="+mn-cs"/>
      </a:defRPr>
    </a:lvl7pPr>
    <a:lvl8pPr marL="3960495" algn="l" defTabSz="1131570" rtl="0" eaLnBrk="1" latinLnBrk="0" hangingPunct="1">
      <a:defRPr kumimoji="1" sz="2200" kern="1200">
        <a:solidFill>
          <a:schemeClr val="tx1"/>
        </a:solidFill>
        <a:latin typeface="+mn-lt"/>
        <a:ea typeface="+mn-ea"/>
        <a:cs typeface="+mn-cs"/>
      </a:defRPr>
    </a:lvl8pPr>
    <a:lvl9pPr marL="4526280" algn="l" defTabSz="1131570" rtl="0" eaLnBrk="1" latinLnBrk="0" hangingPunct="1">
      <a:defRPr kumimoji="1" sz="2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CCFFFF"/>
    <a:srgbClr val="FFCC99"/>
    <a:srgbClr val="66FF66"/>
    <a:srgbClr val="FFCC66"/>
    <a:srgbClr val="33CC33"/>
    <a:srgbClr val="CCFF66"/>
    <a:srgbClr val="FFCCCC"/>
    <a:srgbClr val="FF99FF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086" y="768"/>
      </p:cViewPr>
      <p:guideLst>
        <p:guide orient="horz" pos="2835"/>
        <p:guide pos="34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10101" y="2796183"/>
            <a:ext cx="9181148" cy="1929408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620203" y="5100637"/>
            <a:ext cx="7560945" cy="23002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657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31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97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631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289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947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60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26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40392-7B15-47AE-BAFD-76CA433F65F9}" type="datetimeFigureOut">
              <a:rPr kumimoji="1" lang="ja-JP" altLang="en-US" smtClean="0"/>
              <a:t>2017/12/15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53115-E2BC-4405-8780-F076F14B9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0977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40392-7B15-47AE-BAFD-76CA433F65F9}" type="datetimeFigureOut">
              <a:rPr kumimoji="1" lang="ja-JP" altLang="en-US" smtClean="0"/>
              <a:t>2017/12/15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53115-E2BC-4405-8780-F076F14B9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3060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250532" y="472977"/>
            <a:ext cx="2870983" cy="10080427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37579" y="472977"/>
            <a:ext cx="8432930" cy="10080427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40392-7B15-47AE-BAFD-76CA433F65F9}" type="datetimeFigureOut">
              <a:rPr kumimoji="1" lang="ja-JP" altLang="en-US" smtClean="0"/>
              <a:t>2017/12/15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53115-E2BC-4405-8780-F076F14B9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9829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40392-7B15-47AE-BAFD-76CA433F65F9}" type="datetimeFigureOut">
              <a:rPr kumimoji="1" lang="ja-JP" altLang="en-US" smtClean="0"/>
              <a:t>2017/12/15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53115-E2BC-4405-8780-F076F14B9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9380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53232" y="5784057"/>
            <a:ext cx="9181148" cy="1787723"/>
          </a:xfrm>
        </p:spPr>
        <p:txBody>
          <a:bodyPr anchor="t"/>
          <a:lstStyle>
            <a:lvl1pPr algn="l">
              <a:defRPr sz="5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53232" y="3815062"/>
            <a:ext cx="9181148" cy="1968995"/>
          </a:xfrm>
        </p:spPr>
        <p:txBody>
          <a:bodyPr anchor="b"/>
          <a:lstStyle>
            <a:lvl1pPr marL="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1pPr>
            <a:lvl2pPr marL="56578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13157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 marL="169735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26314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82892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39471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96049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52628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40392-7B15-47AE-BAFD-76CA433F65F9}" type="datetimeFigureOut">
              <a:rPr kumimoji="1" lang="ja-JP" altLang="en-US" smtClean="0"/>
              <a:t>2017/12/15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53115-E2BC-4405-8780-F076F14B9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0722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37580" y="2756596"/>
            <a:ext cx="5651956" cy="7796808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469559" y="2756596"/>
            <a:ext cx="5651956" cy="7796808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40392-7B15-47AE-BAFD-76CA433F65F9}" type="datetimeFigureOut">
              <a:rPr kumimoji="1" lang="ja-JP" altLang="en-US" smtClean="0"/>
              <a:t>2017/12/15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53115-E2BC-4405-8780-F076F14B9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324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0068" y="360462"/>
            <a:ext cx="9721215" cy="1500188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0068" y="2014836"/>
            <a:ext cx="4772472" cy="839688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65785" indent="0">
              <a:buNone/>
              <a:defRPr sz="2500" b="1"/>
            </a:lvl2pPr>
            <a:lvl3pPr marL="1131570" indent="0">
              <a:buNone/>
              <a:defRPr sz="2200" b="1"/>
            </a:lvl3pPr>
            <a:lvl4pPr marL="1697355" indent="0">
              <a:buNone/>
              <a:defRPr sz="2000" b="1"/>
            </a:lvl4pPr>
            <a:lvl5pPr marL="2263140" indent="0">
              <a:buNone/>
              <a:defRPr sz="2000" b="1"/>
            </a:lvl5pPr>
            <a:lvl6pPr marL="2828925" indent="0">
              <a:buNone/>
              <a:defRPr sz="2000" b="1"/>
            </a:lvl6pPr>
            <a:lvl7pPr marL="3394710" indent="0">
              <a:buNone/>
              <a:defRPr sz="2000" b="1"/>
            </a:lvl7pPr>
            <a:lvl8pPr marL="3960495" indent="0">
              <a:buNone/>
              <a:defRPr sz="2000" b="1"/>
            </a:lvl8pPr>
            <a:lvl9pPr marL="4526280" indent="0">
              <a:buNone/>
              <a:defRPr sz="20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0068" y="2854523"/>
            <a:ext cx="4772472" cy="5186066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486936" y="2014836"/>
            <a:ext cx="4774347" cy="839688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65785" indent="0">
              <a:buNone/>
              <a:defRPr sz="2500" b="1"/>
            </a:lvl2pPr>
            <a:lvl3pPr marL="1131570" indent="0">
              <a:buNone/>
              <a:defRPr sz="2200" b="1"/>
            </a:lvl3pPr>
            <a:lvl4pPr marL="1697355" indent="0">
              <a:buNone/>
              <a:defRPr sz="2000" b="1"/>
            </a:lvl4pPr>
            <a:lvl5pPr marL="2263140" indent="0">
              <a:buNone/>
              <a:defRPr sz="2000" b="1"/>
            </a:lvl5pPr>
            <a:lvl6pPr marL="2828925" indent="0">
              <a:buNone/>
              <a:defRPr sz="2000" b="1"/>
            </a:lvl6pPr>
            <a:lvl7pPr marL="3394710" indent="0">
              <a:buNone/>
              <a:defRPr sz="2000" b="1"/>
            </a:lvl7pPr>
            <a:lvl8pPr marL="3960495" indent="0">
              <a:buNone/>
              <a:defRPr sz="2000" b="1"/>
            </a:lvl8pPr>
            <a:lvl9pPr marL="4526280" indent="0">
              <a:buNone/>
              <a:defRPr sz="20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486936" y="2854523"/>
            <a:ext cx="4774347" cy="5186066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40392-7B15-47AE-BAFD-76CA433F65F9}" type="datetimeFigureOut">
              <a:rPr kumimoji="1" lang="ja-JP" altLang="en-US" smtClean="0"/>
              <a:t>2017/12/15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53115-E2BC-4405-8780-F076F14B9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452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40392-7B15-47AE-BAFD-76CA433F65F9}" type="datetimeFigureOut">
              <a:rPr kumimoji="1" lang="ja-JP" altLang="en-US" smtClean="0"/>
              <a:t>2017/12/15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53115-E2BC-4405-8780-F076F14B9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1314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40392-7B15-47AE-BAFD-76CA433F65F9}" type="datetimeFigureOut">
              <a:rPr kumimoji="1" lang="ja-JP" altLang="en-US" smtClean="0"/>
              <a:t>2017/12/15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53115-E2BC-4405-8780-F076F14B9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243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0068" y="358378"/>
            <a:ext cx="3553570" cy="1525191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23028" y="358379"/>
            <a:ext cx="6038255" cy="7682211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30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40068" y="1883570"/>
            <a:ext cx="3553570" cy="6157020"/>
          </a:xfrm>
        </p:spPr>
        <p:txBody>
          <a:bodyPr/>
          <a:lstStyle>
            <a:lvl1pPr marL="0" indent="0">
              <a:buNone/>
              <a:defRPr sz="1700"/>
            </a:lvl1pPr>
            <a:lvl2pPr marL="565785" indent="0">
              <a:buNone/>
              <a:defRPr sz="1500"/>
            </a:lvl2pPr>
            <a:lvl3pPr marL="1131570" indent="0">
              <a:buNone/>
              <a:defRPr sz="1200"/>
            </a:lvl3pPr>
            <a:lvl4pPr marL="1697355" indent="0">
              <a:buNone/>
              <a:defRPr sz="1100"/>
            </a:lvl4pPr>
            <a:lvl5pPr marL="2263140" indent="0">
              <a:buNone/>
              <a:defRPr sz="1100"/>
            </a:lvl5pPr>
            <a:lvl6pPr marL="2828925" indent="0">
              <a:buNone/>
              <a:defRPr sz="1100"/>
            </a:lvl6pPr>
            <a:lvl7pPr marL="3394710" indent="0">
              <a:buNone/>
              <a:defRPr sz="1100"/>
            </a:lvl7pPr>
            <a:lvl8pPr marL="3960495" indent="0">
              <a:buNone/>
              <a:defRPr sz="1100"/>
            </a:lvl8pPr>
            <a:lvl9pPr marL="4526280" indent="0">
              <a:buNone/>
              <a:defRPr sz="1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40392-7B15-47AE-BAFD-76CA433F65F9}" type="datetimeFigureOut">
              <a:rPr kumimoji="1" lang="ja-JP" altLang="en-US" smtClean="0"/>
              <a:t>2017/12/15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53115-E2BC-4405-8780-F076F14B9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9750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17140" y="6300787"/>
            <a:ext cx="6480810" cy="743844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117140" y="804267"/>
            <a:ext cx="6480810" cy="5400675"/>
          </a:xfrm>
        </p:spPr>
        <p:txBody>
          <a:bodyPr/>
          <a:lstStyle>
            <a:lvl1pPr marL="0" indent="0">
              <a:buNone/>
              <a:defRPr sz="4000"/>
            </a:lvl1pPr>
            <a:lvl2pPr marL="565785" indent="0">
              <a:buNone/>
              <a:defRPr sz="3500"/>
            </a:lvl2pPr>
            <a:lvl3pPr marL="1131570" indent="0">
              <a:buNone/>
              <a:defRPr sz="3000"/>
            </a:lvl3pPr>
            <a:lvl4pPr marL="1697355" indent="0">
              <a:buNone/>
              <a:defRPr sz="2500"/>
            </a:lvl4pPr>
            <a:lvl5pPr marL="2263140" indent="0">
              <a:buNone/>
              <a:defRPr sz="2500"/>
            </a:lvl5pPr>
            <a:lvl6pPr marL="2828925" indent="0">
              <a:buNone/>
              <a:defRPr sz="2500"/>
            </a:lvl6pPr>
            <a:lvl7pPr marL="3394710" indent="0">
              <a:buNone/>
              <a:defRPr sz="2500"/>
            </a:lvl7pPr>
            <a:lvl8pPr marL="3960495" indent="0">
              <a:buNone/>
              <a:defRPr sz="2500"/>
            </a:lvl8pPr>
            <a:lvl9pPr marL="4526280" indent="0">
              <a:buNone/>
              <a:defRPr sz="2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117140" y="7044631"/>
            <a:ext cx="6480810" cy="1056381"/>
          </a:xfrm>
        </p:spPr>
        <p:txBody>
          <a:bodyPr/>
          <a:lstStyle>
            <a:lvl1pPr marL="0" indent="0">
              <a:buNone/>
              <a:defRPr sz="1700"/>
            </a:lvl1pPr>
            <a:lvl2pPr marL="565785" indent="0">
              <a:buNone/>
              <a:defRPr sz="1500"/>
            </a:lvl2pPr>
            <a:lvl3pPr marL="1131570" indent="0">
              <a:buNone/>
              <a:defRPr sz="1200"/>
            </a:lvl3pPr>
            <a:lvl4pPr marL="1697355" indent="0">
              <a:buNone/>
              <a:defRPr sz="1100"/>
            </a:lvl4pPr>
            <a:lvl5pPr marL="2263140" indent="0">
              <a:buNone/>
              <a:defRPr sz="1100"/>
            </a:lvl5pPr>
            <a:lvl6pPr marL="2828925" indent="0">
              <a:buNone/>
              <a:defRPr sz="1100"/>
            </a:lvl6pPr>
            <a:lvl7pPr marL="3394710" indent="0">
              <a:buNone/>
              <a:defRPr sz="1100"/>
            </a:lvl7pPr>
            <a:lvl8pPr marL="3960495" indent="0">
              <a:buNone/>
              <a:defRPr sz="1100"/>
            </a:lvl8pPr>
            <a:lvl9pPr marL="4526280" indent="0">
              <a:buNone/>
              <a:defRPr sz="1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40392-7B15-47AE-BAFD-76CA433F65F9}" type="datetimeFigureOut">
              <a:rPr kumimoji="1" lang="ja-JP" altLang="en-US" smtClean="0"/>
              <a:t>2017/12/15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53115-E2BC-4405-8780-F076F14B9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6182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540068" y="360462"/>
            <a:ext cx="9721215" cy="1500188"/>
          </a:xfrm>
          <a:prstGeom prst="rect">
            <a:avLst/>
          </a:prstGeom>
        </p:spPr>
        <p:txBody>
          <a:bodyPr vert="horz" lIns="113157" tIns="56579" rIns="113157" bIns="56579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0068" y="2100263"/>
            <a:ext cx="9721215" cy="5940326"/>
          </a:xfrm>
          <a:prstGeom prst="rect">
            <a:avLst/>
          </a:prstGeom>
        </p:spPr>
        <p:txBody>
          <a:bodyPr vert="horz" lIns="113157" tIns="56579" rIns="113157" bIns="56579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540068" y="8342710"/>
            <a:ext cx="2520315" cy="479227"/>
          </a:xfrm>
          <a:prstGeom prst="rect">
            <a:avLst/>
          </a:prstGeom>
        </p:spPr>
        <p:txBody>
          <a:bodyPr vert="horz" lIns="113157" tIns="56579" rIns="113157" bIns="56579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40392-7B15-47AE-BAFD-76CA433F65F9}" type="datetimeFigureOut">
              <a:rPr kumimoji="1" lang="ja-JP" altLang="en-US" smtClean="0"/>
              <a:t>2017/12/15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690461" y="8342710"/>
            <a:ext cx="3420428" cy="479227"/>
          </a:xfrm>
          <a:prstGeom prst="rect">
            <a:avLst/>
          </a:prstGeom>
        </p:spPr>
        <p:txBody>
          <a:bodyPr vert="horz" lIns="113157" tIns="56579" rIns="113157" bIns="56579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740968" y="8342710"/>
            <a:ext cx="2520315" cy="479227"/>
          </a:xfrm>
          <a:prstGeom prst="rect">
            <a:avLst/>
          </a:prstGeom>
        </p:spPr>
        <p:txBody>
          <a:bodyPr vert="horz" lIns="113157" tIns="56579" rIns="113157" bIns="56579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53115-E2BC-4405-8780-F076F14B9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4896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31570" rtl="0" eaLnBrk="1" latinLnBrk="0" hangingPunct="1">
        <a:spcBef>
          <a:spcPct val="0"/>
        </a:spcBef>
        <a:buNone/>
        <a:defRPr kumimoji="1"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4339" indent="-424339" algn="l" defTabSz="113157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919401" indent="-353616" algn="l" defTabSz="113157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500" kern="1200">
          <a:solidFill>
            <a:schemeClr val="tx1"/>
          </a:solidFill>
          <a:latin typeface="+mn-lt"/>
          <a:ea typeface="+mn-ea"/>
          <a:cs typeface="+mn-cs"/>
        </a:defRPr>
      </a:lvl2pPr>
      <a:lvl3pPr marL="1414463" indent="-282893" algn="l" defTabSz="113157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1980248" indent="-282893" algn="l" defTabSz="113157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46033" indent="-282893" algn="l" defTabSz="113157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11818" indent="-282893" algn="l" defTabSz="113157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677603" indent="-282893" algn="l" defTabSz="113157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243388" indent="-282893" algn="l" defTabSz="113157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4809173" indent="-282893" algn="l" defTabSz="113157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131570" rtl="0" eaLnBrk="1" latinLnBrk="0" hangingPunct="1"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65785" algn="l" defTabSz="1131570" rtl="0" eaLnBrk="1" latinLnBrk="0" hangingPunct="1"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31570" algn="l" defTabSz="1131570" rtl="0" eaLnBrk="1" latinLnBrk="0" hangingPunct="1"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97355" algn="l" defTabSz="1131570" rtl="0" eaLnBrk="1" latinLnBrk="0" hangingPunct="1"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algn="l" defTabSz="1131570" rtl="0" eaLnBrk="1" latinLnBrk="0" hangingPunct="1"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algn="l" defTabSz="1131570" rtl="0" eaLnBrk="1" latinLnBrk="0" hangingPunct="1"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94710" algn="l" defTabSz="1131570" rtl="0" eaLnBrk="1" latinLnBrk="0" hangingPunct="1"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960495" algn="l" defTabSz="1131570" rtl="0" eaLnBrk="1" latinLnBrk="0" hangingPunct="1"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526280" algn="l" defTabSz="1131570" rtl="0" eaLnBrk="1" latinLnBrk="0" hangingPunct="1"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09464" y="108074"/>
            <a:ext cx="10547796" cy="823866"/>
          </a:xfrm>
          <a:solidFill>
            <a:schemeClr val="bg1"/>
          </a:solidFill>
          <a:scene3d>
            <a:camera prst="orthographicFront"/>
            <a:lightRig rig="threePt" dir="t"/>
          </a:scene3d>
          <a:sp3d extrusionH="76200" prstMaterial="dkEdge">
            <a:bevelT w="165100" prst="coolSlant"/>
            <a:bevelB w="165100" prst="coolSlant"/>
            <a:extrusionClr>
              <a:schemeClr val="bg1">
                <a:lumMod val="85000"/>
              </a:schemeClr>
            </a:extrusionClr>
          </a:sp3d>
        </p:spPr>
        <p:txBody>
          <a:bodyPr>
            <a:noAutofit/>
          </a:bodyPr>
          <a:lstStyle/>
          <a:p>
            <a:pPr>
              <a:tabLst>
                <a:tab pos="536575" algn="l"/>
              </a:tabLst>
            </a:pPr>
            <a:r>
              <a:rPr lang="ja-JP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東京都オープンデータアプリコンテスト</a:t>
            </a:r>
            <a:br>
              <a:rPr lang="ja-JP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</a:br>
            <a:r>
              <a:rPr lang="ja-JP" altLang="ja-JP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企画書</a:t>
            </a:r>
            <a:r>
              <a:rPr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ja-JP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表紙</a:t>
            </a:r>
            <a:endParaRPr kumimoji="1" lang="ja-JP" altLang="en-US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5299430"/>
              </p:ext>
            </p:extLst>
          </p:nvPr>
        </p:nvGraphicFramePr>
        <p:xfrm>
          <a:off x="72083" y="1008581"/>
          <a:ext cx="10620346" cy="789205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28392"/>
                <a:gridCol w="288032"/>
                <a:gridCol w="1224136"/>
                <a:gridCol w="576064"/>
                <a:gridCol w="78028"/>
                <a:gridCol w="137996"/>
                <a:gridCol w="332084"/>
                <a:gridCol w="604020"/>
                <a:gridCol w="204865"/>
                <a:gridCol w="800438"/>
                <a:gridCol w="434857"/>
                <a:gridCol w="288032"/>
                <a:gridCol w="2123402"/>
              </a:tblGrid>
              <a:tr h="3236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項目</a:t>
                      </a:r>
                      <a:endParaRPr lang="ja-JP" sz="1400" b="0" kern="1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/>
                      </a:endParaRPr>
                    </a:p>
                  </a:txBody>
                  <a:tcPr marL="47773" marR="4777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1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申請者記載欄</a:t>
                      </a:r>
                      <a:endParaRPr lang="ja-JP" sz="1400" b="0" kern="1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/>
                      </a:endParaRPr>
                    </a:p>
                  </a:txBody>
                  <a:tcPr marL="47773" marR="4777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4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応募者</a:t>
                      </a:r>
                      <a:r>
                        <a:rPr lang="ja-JP" sz="1400" b="0" kern="100" dirty="0" smtClean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氏名</a:t>
                      </a:r>
                      <a:endParaRPr lang="ja-JP" sz="1400" b="0" kern="1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1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 </a:t>
                      </a: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404688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0" kern="100" dirty="0" smtClean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/>
                        </a:rPr>
                        <a:t>作品名</a:t>
                      </a:r>
                      <a:endParaRPr lang="ja-JP" sz="1400" b="0" kern="1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1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 </a:t>
                      </a: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7888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400" b="0" kern="100" dirty="0" smtClean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応募するテーマ</a:t>
                      </a:r>
                      <a:endParaRPr lang="en-US" altLang="ja-JP" sz="1400" b="0" kern="100" dirty="0" smtClean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400" b="0" kern="100" dirty="0" smtClean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（該当欄の□を■に変更してください。）</a:t>
                      </a:r>
                      <a:endParaRPr lang="ja-JP" altLang="ja-JP" sz="1400" b="0" kern="100" dirty="0" smtClean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315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kern="100" dirty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  <a:cs typeface="+mn-cs"/>
                        </a:rPr>
                        <a:t>□</a:t>
                      </a:r>
                      <a:endParaRPr lang="ja-JP" altLang="ja-JP" sz="1400" kern="100" dirty="0" smtClean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子育て家族がベビーカーで気軽に外出できる</a:t>
                      </a:r>
                      <a:r>
                        <a:rPr kumimoji="1" lang="en-US" altLang="ja-JP" sz="14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【</a:t>
                      </a:r>
                      <a:r>
                        <a:rPr kumimoji="1" lang="ja-JP" altLang="en-US" sz="14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子供・子育て</a:t>
                      </a:r>
                      <a:r>
                        <a:rPr kumimoji="1" lang="en-US" altLang="ja-JP" sz="14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】</a:t>
                      </a:r>
                      <a:endParaRPr kumimoji="1" lang="ja-JP" altLang="en-US" sz="140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11315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ja-JP" sz="1400" kern="100" dirty="0" smtClean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315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400" kern="100" dirty="0" smtClean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□</a:t>
                      </a:r>
                      <a:endParaRPr lang="ja-JP" altLang="ja-JP" sz="1400" kern="100" dirty="0" smtClean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誰もが外出先で自分に最適なトイレを発見</a:t>
                      </a:r>
                      <a:r>
                        <a:rPr kumimoji="1" lang="en-US" altLang="ja-JP" sz="14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【</a:t>
                      </a:r>
                      <a:r>
                        <a:rPr kumimoji="1" lang="ja-JP" altLang="en-US" sz="14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障害者福祉</a:t>
                      </a:r>
                      <a:r>
                        <a:rPr kumimoji="1" lang="en-US" altLang="ja-JP" sz="14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】</a:t>
                      </a:r>
                      <a:endParaRPr kumimoji="1" lang="ja-JP" altLang="en-US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400" kern="100" dirty="0" smtClean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□</a:t>
                      </a:r>
                      <a:endParaRPr lang="ja-JP" alt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400" kern="100" dirty="0" smtClean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  <a:cs typeface="Times New Roman"/>
                        </a:rPr>
                        <a:t>地元の隠れた観光資源を発掘し、個性として発信</a:t>
                      </a:r>
                      <a:r>
                        <a:rPr lang="en-US" altLang="ja-JP" sz="1400" kern="100" dirty="0" smtClean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  <a:cs typeface="Times New Roman"/>
                        </a:rPr>
                        <a:t>【</a:t>
                      </a:r>
                      <a:r>
                        <a:rPr lang="ja-JP" altLang="en-US" sz="1400" kern="100" dirty="0" smtClean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  <a:cs typeface="Times New Roman"/>
                        </a:rPr>
                        <a:t>観光</a:t>
                      </a:r>
                      <a:r>
                        <a:rPr lang="en-US" altLang="ja-JP" sz="1400" kern="100" dirty="0" smtClean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  <a:cs typeface="Times New Roman"/>
                        </a:rPr>
                        <a:t>】</a:t>
                      </a: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8882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4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作品の種類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4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（該当する全ての欄の□</a:t>
                      </a:r>
                      <a:r>
                        <a:rPr lang="ja-JP" sz="1400" b="0" kern="100" dirty="0" smtClean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を</a:t>
                      </a:r>
                      <a:endParaRPr lang="en-US" altLang="ja-JP" sz="1400" b="0" kern="100" dirty="0" smtClean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400" b="0" kern="100" dirty="0" smtClean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■</a:t>
                      </a:r>
                      <a:r>
                        <a:rPr lang="ja-JP" sz="14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に変更してください。）</a:t>
                      </a:r>
                      <a:endParaRPr lang="ja-JP" sz="1400" b="0" kern="1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□</a:t>
                      </a: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Web</a:t>
                      </a:r>
                      <a:r>
                        <a:rPr lang="ja-JP" sz="1400" kern="100" dirty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サービス</a:t>
                      </a: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□</a:t>
                      </a: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Android</a:t>
                      </a: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400" kern="100" dirty="0" smtClean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スマートフォンアプリ</a:t>
                      </a: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□</a:t>
                      </a: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 err="1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iOS</a:t>
                      </a: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スマートフォンアプリ</a:t>
                      </a: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046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作品公開先</a:t>
                      </a:r>
                      <a:r>
                        <a:rPr lang="en-US" sz="14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URL</a:t>
                      </a:r>
                      <a:endParaRPr lang="ja-JP" sz="1400" b="0" kern="1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1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 </a:t>
                      </a: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14213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作品の概要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※</a:t>
                      </a:r>
                      <a:r>
                        <a:rPr lang="en-US" sz="14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300</a:t>
                      </a:r>
                      <a:r>
                        <a:rPr lang="ja-JP" sz="14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字程度、文字のみの入力</a:t>
                      </a:r>
                      <a:r>
                        <a:rPr lang="ja-JP" sz="1400" b="0" kern="100" dirty="0" smtClean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、</a:t>
                      </a:r>
                      <a:endParaRPr lang="en-US" altLang="ja-JP" sz="1400" b="0" kern="100" dirty="0" smtClean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0" kern="100" dirty="0" smtClean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スクリーンショット</a:t>
                      </a:r>
                      <a:r>
                        <a:rPr lang="ja-JP" sz="14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等を使用する場合は</a:t>
                      </a:r>
                      <a:r>
                        <a:rPr lang="ja-JP" sz="1400" b="0" kern="100" dirty="0" smtClean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、</a:t>
                      </a:r>
                      <a:endParaRPr lang="en-US" altLang="ja-JP" sz="1400" b="0" kern="100" dirty="0" smtClean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0" kern="100" dirty="0" smtClean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別途</a:t>
                      </a:r>
                      <a:r>
                        <a:rPr lang="ja-JP" sz="14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「企画書」に掲載してください。</a:t>
                      </a:r>
                      <a:endParaRPr lang="ja-JP" sz="1400" b="0" kern="1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1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 </a:t>
                      </a: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 </a:t>
                      </a: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 </a:t>
                      </a: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21055">
                <a:tc rowSpan="6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4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使用しているオープンデータ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4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（行が不足する場合には</a:t>
                      </a:r>
                      <a:r>
                        <a:rPr lang="ja-JP" sz="1400" b="0" kern="100" dirty="0" smtClean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、</a:t>
                      </a:r>
                      <a:endParaRPr lang="en-US" altLang="ja-JP" sz="1400" b="0" kern="100" dirty="0" smtClean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400" b="0" kern="100" dirty="0" smtClean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適宜</a:t>
                      </a:r>
                      <a:r>
                        <a:rPr lang="ja-JP" sz="14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、行を追加してください）</a:t>
                      </a:r>
                      <a:endParaRPr lang="ja-JP" sz="1400" b="0" kern="1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4"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東京都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又は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400" kern="100" dirty="0" smtClean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開催自治体</a:t>
                      </a: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データ</a:t>
                      </a: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1</a:t>
                      </a: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名称</a:t>
                      </a: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 </a:t>
                      </a: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2105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URL</a:t>
                      </a: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 </a:t>
                      </a: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2105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2</a:t>
                      </a: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名称</a:t>
                      </a: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 </a:t>
                      </a: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7293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URL</a:t>
                      </a: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 </a:t>
                      </a: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2105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その他の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データ</a:t>
                      </a: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1</a:t>
                      </a: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名称</a:t>
                      </a: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 </a:t>
                      </a: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13898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URL</a:t>
                      </a: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 </a:t>
                      </a: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717713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4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参考にしたアイデアソンの</a:t>
                      </a:r>
                      <a:r>
                        <a:rPr lang="ja-JP" sz="1400" b="0" kern="100" dirty="0" smtClean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アイデア</a:t>
                      </a:r>
                      <a:endParaRPr lang="en-US" altLang="ja-JP" sz="1400" b="0" kern="100" dirty="0" smtClean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0" kern="100" dirty="0" smtClean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（タイトル・アイデアのどこを</a:t>
                      </a:r>
                      <a:endParaRPr lang="en-US" altLang="ja-JP" sz="1400" b="0" kern="100" dirty="0" smtClean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0" kern="100" dirty="0" smtClean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どう活用したか）</a:t>
                      </a:r>
                      <a:endParaRPr lang="ja-JP" sz="1400" b="0" kern="1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400" kern="100" dirty="0" smtClean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  <a:cs typeface="Times New Roman"/>
                        </a:rPr>
                        <a:t>タイトル</a:t>
                      </a: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 </a:t>
                      </a: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400" kern="100" dirty="0" smtClean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  <a:cs typeface="+mn-cs"/>
                        </a:rPr>
                        <a:t>活用方法</a:t>
                      </a: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 </a:t>
                      </a: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441306">
                <a:tc row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4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応募作品の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4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他コンテストへの</a:t>
                      </a:r>
                      <a:r>
                        <a:rPr lang="ja-JP" sz="1400" b="0" kern="100" dirty="0" smtClean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応募歴</a:t>
                      </a:r>
                      <a:endParaRPr lang="ja-JP" sz="1400" b="0" kern="1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4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</a:t>
                      </a:r>
                      <a:r>
                        <a:rPr lang="ja-JP" sz="1400" b="0" kern="100" dirty="0" smtClean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該当</a:t>
                      </a:r>
                      <a:r>
                        <a:rPr lang="ja-JP" altLang="en-US" sz="1400" b="0" kern="100" dirty="0" smtClean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欄の</a:t>
                      </a:r>
                      <a:r>
                        <a:rPr lang="ja-JP" sz="1400" b="0" kern="100" dirty="0" smtClean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□</a:t>
                      </a:r>
                      <a:r>
                        <a:rPr lang="ja-JP" sz="14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を■に変更の</a:t>
                      </a:r>
                      <a:r>
                        <a:rPr lang="ja-JP" sz="1400" b="0" kern="100" dirty="0" smtClean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上</a:t>
                      </a:r>
                      <a:endParaRPr lang="en-US" altLang="ja-JP" sz="1400" b="0" kern="100" dirty="0" smtClean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400" b="0" kern="100" dirty="0" smtClean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必要部</a:t>
                      </a:r>
                      <a:r>
                        <a:rPr lang="ja-JP" sz="14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に入力してください）</a:t>
                      </a:r>
                      <a:endParaRPr lang="ja-JP" sz="1400" b="0" kern="1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400" kern="100" dirty="0" smtClean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  <a:cs typeface="Times New Roman"/>
                        </a:rPr>
                        <a:t>□</a:t>
                      </a: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本コンテストが初めての応募</a:t>
                      </a: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5837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□</a:t>
                      </a: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応募歴あり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（行</a:t>
                      </a:r>
                      <a:r>
                        <a:rPr lang="ja-JP" sz="1400" kern="100" dirty="0" smtClean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は</a:t>
                      </a:r>
                      <a:r>
                        <a:rPr lang="ja-JP" altLang="en-US" sz="1400" kern="100" dirty="0" smtClean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、</a:t>
                      </a:r>
                      <a:r>
                        <a:rPr lang="ja-JP" sz="1400" kern="100" dirty="0" smtClean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適宜追加</a:t>
                      </a:r>
                      <a:endParaRPr lang="en-US" altLang="ja-JP" sz="1400" kern="100" dirty="0" smtClean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400" kern="100" dirty="0" smtClean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して</a:t>
                      </a:r>
                      <a:r>
                        <a:rPr lang="ja-JP" sz="1400" kern="100" dirty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ください）</a:t>
                      </a: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コンテスト名</a:t>
                      </a: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 </a:t>
                      </a: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0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6004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入賞歴等</a:t>
                      </a: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 </a:t>
                      </a:r>
                      <a:endParaRPr lang="ja-JP" sz="14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000" kern="100" dirty="0"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  <a:cs typeface="Times New Roman"/>
                      </a:endParaRPr>
                    </a:p>
                  </a:txBody>
                  <a:tcPr marL="47773" marR="4777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078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239</Words>
  <Application>Microsoft Office PowerPoint</Application>
  <PresentationFormat>ユーザー設定</PresentationFormat>
  <Paragraphs>80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東京都オープンデータアプリコンテスト 企画書　表紙</vt:lpstr>
    </vt:vector>
  </TitlesOfParts>
  <Company>TAIMS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東京都</dc:creator>
  <cp:lastModifiedBy>東京都</cp:lastModifiedBy>
  <cp:revision>11</cp:revision>
  <dcterms:created xsi:type="dcterms:W3CDTF">2017-12-14T13:52:27Z</dcterms:created>
  <dcterms:modified xsi:type="dcterms:W3CDTF">2017-12-15T05:25:00Z</dcterms:modified>
</cp:coreProperties>
</file>